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60" r:id="rId4"/>
    <p:sldId id="258" r:id="rId5"/>
    <p:sldId id="259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67" r:id="rId14"/>
    <p:sldId id="270" r:id="rId15"/>
    <p:sldId id="269" r:id="rId16"/>
    <p:sldId id="271" r:id="rId17"/>
    <p:sldId id="272" r:id="rId18"/>
    <p:sldId id="273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7EDB03-9B34-4FAB-93D4-8219ECE9F5CB}" type="datetimeFigureOut">
              <a:rPr lang="de-CH" smtClean="0"/>
              <a:t>18.06.2016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D5BC02-BFA2-4442-ACF4-B6D82F669A56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5754247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Übersicht Ziel </a:t>
            </a:r>
            <a:r>
              <a:rPr lang="de-CH" dirty="0" err="1"/>
              <a:t>Miniatusisierung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5BC02-BFA2-4442-ACF4-B6D82F669A56}" type="slidenum">
              <a:rPr lang="de-CH" smtClean="0"/>
              <a:t>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0679237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Zu wenig Energie, Problematik </a:t>
            </a:r>
            <a:r>
              <a:rPr lang="de-CH" dirty="0" err="1"/>
              <a:t>Harversterausgang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5BC02-BFA2-4442-ACF4-B6D82F669A56}" type="slidenum">
              <a:rPr lang="de-CH" smtClean="0"/>
              <a:t>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930050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5BC02-BFA2-4442-ACF4-B6D82F669A56}" type="slidenum">
              <a:rPr lang="de-CH" smtClean="0"/>
              <a:t>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3763979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Abschluss</a:t>
            </a:r>
            <a:r>
              <a:rPr lang="de-CH" baseline="0" dirty="0"/>
              <a:t> Hardware Entwicklung, Zusammenfassung Resultate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5BC02-BFA2-4442-ACF4-B6D82F669A56}" type="slidenum">
              <a:rPr lang="de-CH" smtClean="0"/>
              <a:t>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447357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MPP Verlauf</a:t>
            </a:r>
            <a:r>
              <a:rPr lang="de-CH" baseline="0" dirty="0"/>
              <a:t> von der Spule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5BC02-BFA2-4442-ACF4-B6D82F669A56}" type="slidenum">
              <a:rPr lang="de-CH" smtClean="0"/>
              <a:t>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0562414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5BC02-BFA2-4442-ACF4-B6D82F669A56}" type="slidenum">
              <a:rPr lang="de-CH" smtClean="0"/>
              <a:t>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802165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Prinzip Schlafen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5BC02-BFA2-4442-ACF4-B6D82F669A56}" type="slidenum">
              <a:rPr lang="de-CH" smtClean="0"/>
              <a:t>13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64370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Advertising Mode, Daten werden mitgeschickt etc.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5BC02-BFA2-4442-ACF4-B6D82F669A56}" type="slidenum">
              <a:rPr lang="de-CH" smtClean="0"/>
              <a:t>14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2018077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r>
              <a:rPr lang="en-US"/>
              <a:t>7. Juli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r>
              <a:rPr lang="de-CH"/>
              <a:t>Katrin Bächli und Manuel König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7. Juli 2016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Katrin Bächli und Manuel König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7. Juli 2016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Katrin Bächli und Manuel König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7. Juli 2016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Katrin Bächli und Manuel König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7. Juli 2016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Katrin Bächli und Manuel König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7. Juli 2016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Katrin Bächli und Manuel König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Bild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7. Juli 2016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Katrin Bächli und Manuel König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7. Juli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Katrin Bächli und Manuel König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7. Juli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Katrin Bächli und Manuel König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7. Juli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Katrin Bächli und Manuel König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7. Juli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Katrin Bächli und Manuel König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7. Juli 2016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Katrin Bächli und Manuel König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7. Juli 2016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Katrin Bächli und Manuel König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7. Juli 2016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Katrin Bächli und Manuel König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7. Juli 2016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Katrin Bächli und Manuel König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7. Juli 2016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Katrin Bächli und Manuel König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7. Juli 2016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Katrin Bächli und Manuel König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7. Juli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CH"/>
              <a:t>Katrin Bächli und Manuel König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err="1"/>
              <a:t>Energy</a:t>
            </a:r>
            <a:r>
              <a:rPr lang="de-CH" dirty="0"/>
              <a:t> </a:t>
            </a:r>
            <a:r>
              <a:rPr lang="de-CH" dirty="0" err="1"/>
              <a:t>harvesting</a:t>
            </a:r>
            <a:r>
              <a:rPr lang="de-CH" dirty="0"/>
              <a:t> </a:t>
            </a:r>
            <a:r>
              <a:rPr lang="de-CH" dirty="0" err="1"/>
              <a:t>powered</a:t>
            </a:r>
            <a:r>
              <a:rPr lang="de-CH" dirty="0"/>
              <a:t> </a:t>
            </a:r>
            <a:r>
              <a:rPr lang="de-CH" dirty="0" err="1"/>
              <a:t>bicycle</a:t>
            </a:r>
            <a:r>
              <a:rPr lang="de-CH" dirty="0"/>
              <a:t> </a:t>
            </a:r>
            <a:r>
              <a:rPr lang="de-CH" dirty="0" err="1"/>
              <a:t>computer</a:t>
            </a:r>
            <a:endParaRPr lang="de-CH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de-CH" sz="3000" dirty="0"/>
              <a:t>BA16 </a:t>
            </a:r>
            <a:r>
              <a:rPr lang="de-CH" sz="3000" dirty="0" err="1"/>
              <a:t>mema</a:t>
            </a:r>
            <a:r>
              <a:rPr lang="de-CH" sz="3000" dirty="0"/>
              <a:t> 1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1876424" y="4009262"/>
            <a:ext cx="6529023" cy="841314"/>
          </a:xfrm>
        </p:spPr>
        <p:txBody>
          <a:bodyPr/>
          <a:lstStyle/>
          <a:p>
            <a:r>
              <a:rPr lang="de-CH" sz="3000" dirty="0"/>
              <a:t>Katrin Bächli und Manuel König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29847577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>
                <a:solidFill>
                  <a:srgbClr val="00FFFF"/>
                </a:solidFill>
              </a:rPr>
              <a:t>Energy</a:t>
            </a:r>
            <a:r>
              <a:rPr lang="de-CH" dirty="0">
                <a:solidFill>
                  <a:srgbClr val="00FFFF"/>
                </a:solidFill>
              </a:rPr>
              <a:t> Management</a:t>
            </a:r>
            <a:endParaRPr lang="de-CH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7. Juli 2016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Katrin Bächli und Manuel König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10</a:t>
            </a:fld>
            <a:endParaRPr lang="en-US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11" y="1821120"/>
            <a:ext cx="6409592" cy="3845755"/>
          </a:xfrm>
          <a:prstGeom prst="rect">
            <a:avLst/>
          </a:prstGeom>
        </p:spPr>
      </p:pic>
      <p:sp>
        <p:nvSpPr>
          <p:cNvPr id="8" name="Inhaltsplatzhalter 2"/>
          <p:cNvSpPr txBox="1">
            <a:spLocks/>
          </p:cNvSpPr>
          <p:nvPr/>
        </p:nvSpPr>
        <p:spPr>
          <a:xfrm>
            <a:off x="7724377" y="1821120"/>
            <a:ext cx="2087838" cy="25398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CH">
                <a:solidFill>
                  <a:srgbClr val="FFFF00"/>
                </a:solidFill>
              </a:rPr>
              <a:t>gelb: </a:t>
            </a:r>
            <a:r>
              <a:rPr lang="de-CH"/>
              <a:t>V_HRV</a:t>
            </a:r>
          </a:p>
          <a:p>
            <a:r>
              <a:rPr lang="de-CH">
                <a:solidFill>
                  <a:srgbClr val="00B0F0"/>
                </a:solidFill>
              </a:rPr>
              <a:t>blau: </a:t>
            </a:r>
            <a:r>
              <a:rPr lang="de-CH"/>
              <a:t>V_STS</a:t>
            </a:r>
          </a:p>
          <a:p>
            <a:r>
              <a:rPr lang="de-CH">
                <a:solidFill>
                  <a:srgbClr val="FF00FF"/>
                </a:solidFill>
              </a:rPr>
              <a:t>rosa: </a:t>
            </a:r>
            <a:r>
              <a:rPr lang="de-CH"/>
              <a:t>V_LTS</a:t>
            </a:r>
          </a:p>
          <a:p>
            <a:r>
              <a:rPr lang="de-CH">
                <a:solidFill>
                  <a:srgbClr val="92D050"/>
                </a:solidFill>
              </a:rPr>
              <a:t>grün: </a:t>
            </a:r>
            <a:r>
              <a:rPr lang="de-CH"/>
              <a:t>VSUP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1102092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>
                <a:solidFill>
                  <a:srgbClr val="0070C0"/>
                </a:solidFill>
              </a:rPr>
              <a:t>Power Management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7. Juli 2016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Katrin Bächli und Manuel König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11</a:t>
            </a:fld>
            <a:endParaRPr lang="en-US" dirty="0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11" y="2324734"/>
            <a:ext cx="4883469" cy="2380691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3941" y="2324733"/>
            <a:ext cx="4883469" cy="2380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2888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>
                <a:solidFill>
                  <a:srgbClr val="0070C0"/>
                </a:solidFill>
              </a:rPr>
              <a:t>Power Management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/>
              <a:t>Power Domians ein und aus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7. Juli 2016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Katrin Bächli und Manuel König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71869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>
                <a:solidFill>
                  <a:srgbClr val="0070C0"/>
                </a:solidFill>
              </a:rPr>
              <a:t>Power Management</a:t>
            </a:r>
            <a:endParaRPr lang="de-CH" dirty="0"/>
          </a:p>
        </p:txBody>
      </p:sp>
      <p:pic>
        <p:nvPicPr>
          <p:cNvPr id="7" name="Inhaltsplatzhalter 6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045530" y="2097088"/>
            <a:ext cx="8097764" cy="3541712"/>
          </a:xfrm>
          <a:solidFill>
            <a:schemeClr val="tx1"/>
          </a:solidFill>
        </p:spPr>
      </p:pic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7. Juli 2016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Katrin Bächli und Manuel König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44808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>
                <a:solidFill>
                  <a:srgbClr val="D60093"/>
                </a:solidFill>
              </a:rPr>
              <a:t>Android Applikation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/>
              <a:t>Advertising 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7. Juli 2016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Katrin Bächli und Manuel König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14</a:t>
            </a:fld>
            <a:endParaRPr lang="en-US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 rotWithShape="1">
          <a:blip r:embed="rId3"/>
          <a:srcRect l="948" t="4957" r="48833" b="47310"/>
          <a:stretch/>
        </p:blipFill>
        <p:spPr>
          <a:xfrm>
            <a:off x="1222309" y="2397967"/>
            <a:ext cx="4285295" cy="2897328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 rotWithShape="1">
          <a:blip r:embed="rId3"/>
          <a:srcRect l="45699" t="48078" r="6123" b="8688"/>
          <a:stretch/>
        </p:blipFill>
        <p:spPr>
          <a:xfrm>
            <a:off x="6722273" y="2463281"/>
            <a:ext cx="4325137" cy="2760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4775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>
                <a:solidFill>
                  <a:srgbClr val="D60093"/>
                </a:solidFill>
              </a:rPr>
              <a:t>Android Applikation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7. Juli 2016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Katrin Bächli und Manuel König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15</a:t>
            </a:fld>
            <a:endParaRPr lang="en-US" dirty="0"/>
          </a:p>
        </p:txBody>
      </p:sp>
      <p:sp>
        <p:nvSpPr>
          <p:cNvPr id="9" name="Rechteck 8"/>
          <p:cNvSpPr/>
          <p:nvPr/>
        </p:nvSpPr>
        <p:spPr>
          <a:xfrm>
            <a:off x="2851075" y="2514600"/>
            <a:ext cx="6254825" cy="23400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1075" y="2249487"/>
            <a:ext cx="7057033" cy="260521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7864093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>
                <a:solidFill>
                  <a:srgbClr val="D60093"/>
                </a:solidFill>
              </a:rPr>
              <a:t>Android Applikation</a:t>
            </a:r>
            <a:endParaRPr lang="de-CH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7. Juli 2016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Katrin Bächli und Manuel König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16</a:t>
            </a:fld>
            <a:endParaRPr lang="en-US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3010" y="2157410"/>
            <a:ext cx="2859089" cy="2827555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411" y="2157411"/>
            <a:ext cx="2897085" cy="2827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3302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>
                <a:solidFill>
                  <a:srgbClr val="D60093"/>
                </a:solidFill>
              </a:rPr>
              <a:t>Android Applikation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/>
              <a:t>Resultat Video 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7. Juli 2016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Katrin Bächli und Manuel König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22341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141411" y="1907023"/>
            <a:ext cx="9905999" cy="148590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de-CH" sz="3000" dirty="0"/>
              <a:t>Der </a:t>
            </a:r>
            <a:r>
              <a:rPr lang="de-CH" sz="3000" dirty="0" err="1"/>
              <a:t>Bicycle</a:t>
            </a:r>
            <a:r>
              <a:rPr lang="de-CH" sz="3000" dirty="0"/>
              <a:t> Computer kann bei einer Geschwindigkeit von </a:t>
            </a:r>
            <a:br>
              <a:rPr lang="de-CH" sz="3000" dirty="0"/>
            </a:br>
            <a:r>
              <a:rPr lang="de-CH" sz="3000" dirty="0"/>
              <a:t>10 km/h Sensordaten (Luftdruck und Temperatur) sowie die Geschwindigkeit alle 1.5 Minuten in einem BLE Paket an die Android Applikation senden.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7. Juli 2016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Katrin Bächli und Manuel König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52807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Übersicht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/>
              <a:t>Vorführung</a:t>
            </a:r>
          </a:p>
          <a:p>
            <a:r>
              <a:rPr lang="de-CH" dirty="0">
                <a:solidFill>
                  <a:srgbClr val="92D050"/>
                </a:solidFill>
              </a:rPr>
              <a:t>Hardware Entwicklung</a:t>
            </a:r>
          </a:p>
          <a:p>
            <a:r>
              <a:rPr lang="de-CH" dirty="0" err="1">
                <a:solidFill>
                  <a:srgbClr val="00FFFF"/>
                </a:solidFill>
              </a:rPr>
              <a:t>Energy</a:t>
            </a:r>
            <a:r>
              <a:rPr lang="de-CH" dirty="0">
                <a:solidFill>
                  <a:srgbClr val="0BF1FD"/>
                </a:solidFill>
              </a:rPr>
              <a:t> </a:t>
            </a:r>
            <a:r>
              <a:rPr lang="de-CH" dirty="0" err="1">
                <a:solidFill>
                  <a:srgbClr val="0BF1FD"/>
                </a:solidFill>
              </a:rPr>
              <a:t>Managment</a:t>
            </a:r>
            <a:endParaRPr lang="de-CH" dirty="0">
              <a:solidFill>
                <a:srgbClr val="0BF1FD"/>
              </a:solidFill>
            </a:endParaRPr>
          </a:p>
          <a:p>
            <a:r>
              <a:rPr lang="de-CH" dirty="0">
                <a:solidFill>
                  <a:srgbClr val="0070C0"/>
                </a:solidFill>
              </a:rPr>
              <a:t>Power </a:t>
            </a:r>
            <a:r>
              <a:rPr lang="de-CH" dirty="0" err="1">
                <a:solidFill>
                  <a:srgbClr val="0070C0"/>
                </a:solidFill>
              </a:rPr>
              <a:t>Managment</a:t>
            </a:r>
            <a:endParaRPr lang="de-CH" dirty="0">
              <a:solidFill>
                <a:srgbClr val="0070C0"/>
              </a:solidFill>
            </a:endParaRPr>
          </a:p>
          <a:p>
            <a:r>
              <a:rPr lang="de-CH" dirty="0">
                <a:solidFill>
                  <a:srgbClr val="D60093"/>
                </a:solidFill>
              </a:rPr>
              <a:t>Android</a:t>
            </a:r>
            <a:r>
              <a:rPr lang="de-CH" dirty="0">
                <a:solidFill>
                  <a:schemeClr val="accent3"/>
                </a:solidFill>
              </a:rPr>
              <a:t> </a:t>
            </a:r>
            <a:r>
              <a:rPr lang="de-CH" dirty="0">
                <a:solidFill>
                  <a:srgbClr val="D60093"/>
                </a:solidFill>
              </a:rPr>
              <a:t>Applikation</a:t>
            </a:r>
          </a:p>
          <a:p>
            <a:r>
              <a:rPr lang="de-CH" dirty="0"/>
              <a:t>Fragen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3561" y="1516807"/>
            <a:ext cx="7298662" cy="3556116"/>
          </a:xfrm>
          <a:prstGeom prst="rect">
            <a:avLst/>
          </a:prstGeom>
        </p:spPr>
      </p:pic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7. Juli 2016</a:t>
            </a:r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Katrin Bächli und Manuel König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 </a:t>
            </a:r>
            <a:fld id="{6D22F896-40B5-4ADD-8801-0D06FADFA09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2139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>
                <a:solidFill>
                  <a:srgbClr val="92D050"/>
                </a:solidFill>
              </a:rPr>
              <a:t>Hardware </a:t>
            </a:r>
            <a:r>
              <a:rPr lang="de-CH" dirty="0" err="1">
                <a:solidFill>
                  <a:srgbClr val="92D050"/>
                </a:solidFill>
              </a:rPr>
              <a:t>entwicklung</a:t>
            </a:r>
            <a:endParaRPr lang="de-CH" dirty="0">
              <a:solidFill>
                <a:srgbClr val="92D050"/>
              </a:solidFill>
            </a:endParaRP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7. Juli 2016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Katrin Bächli und Manuel König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</a:t>
            </a:fld>
            <a:endParaRPr lang="en-US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 rotWithShape="1">
          <a:blip r:embed="rId3"/>
          <a:srcRect l="15451" t="30560" r="11845" b="11983"/>
          <a:stretch/>
        </p:blipFill>
        <p:spPr>
          <a:xfrm>
            <a:off x="1141411" y="3306974"/>
            <a:ext cx="5091409" cy="2263286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6649" y="3843904"/>
            <a:ext cx="2295149" cy="1804420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56649" y="2049932"/>
            <a:ext cx="2286005" cy="1798324"/>
          </a:xfrm>
          <a:prstGeom prst="rect">
            <a:avLst/>
          </a:prstGeom>
        </p:spPr>
      </p:pic>
      <p:sp>
        <p:nvSpPr>
          <p:cNvPr id="13" name="Textfeld 12"/>
          <p:cNvSpPr txBox="1"/>
          <p:nvPr/>
        </p:nvSpPr>
        <p:spPr>
          <a:xfrm>
            <a:off x="1141411" y="1635691"/>
            <a:ext cx="552156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de-CH" sz="2400" dirty="0"/>
              <a:t>Spule</a:t>
            </a:r>
          </a:p>
          <a:p>
            <a:pPr marL="342900" indent="-342900">
              <a:buAutoNum type="arabicPeriod"/>
            </a:pPr>
            <a:r>
              <a:rPr lang="de-CH" sz="2400" dirty="0"/>
              <a:t>Gleichrichter</a:t>
            </a:r>
          </a:p>
          <a:p>
            <a:pPr marL="342900" indent="-342900">
              <a:buAutoNum type="arabicPeriod"/>
            </a:pPr>
            <a:r>
              <a:rPr lang="de-CH" sz="2400" dirty="0"/>
              <a:t>Spannungsbegrenzung</a:t>
            </a:r>
          </a:p>
          <a:p>
            <a:pPr marL="342900" indent="-342900">
              <a:buAutoNum type="arabicPeriod"/>
            </a:pPr>
            <a:r>
              <a:rPr lang="de-CH" sz="2400" dirty="0"/>
              <a:t>Ausgangskapazität</a:t>
            </a:r>
          </a:p>
        </p:txBody>
      </p:sp>
    </p:spTree>
    <p:extLst>
      <p:ext uri="{BB962C8B-B14F-4D97-AF65-F5344CB8AC3E}">
        <p14:creationId xmlns:p14="http://schemas.microsoft.com/office/powerpoint/2010/main" val="20466774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>
                <a:solidFill>
                  <a:srgbClr val="92D050"/>
                </a:solidFill>
              </a:rPr>
              <a:t>Hardware Entwicklung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7724377" y="1821120"/>
            <a:ext cx="2087838" cy="2539865"/>
          </a:xfrm>
        </p:spPr>
        <p:txBody>
          <a:bodyPr/>
          <a:lstStyle/>
          <a:p>
            <a:r>
              <a:rPr lang="de-CH" dirty="0">
                <a:solidFill>
                  <a:srgbClr val="FFFF00"/>
                </a:solidFill>
              </a:rPr>
              <a:t>gelb: </a:t>
            </a:r>
            <a:r>
              <a:rPr lang="de-CH" dirty="0"/>
              <a:t>V_HRV</a:t>
            </a:r>
          </a:p>
          <a:p>
            <a:r>
              <a:rPr lang="de-CH" dirty="0">
                <a:solidFill>
                  <a:srgbClr val="00B0F0"/>
                </a:solidFill>
              </a:rPr>
              <a:t>blau: </a:t>
            </a:r>
            <a:r>
              <a:rPr lang="de-CH" dirty="0"/>
              <a:t>V_STS</a:t>
            </a:r>
          </a:p>
          <a:p>
            <a:r>
              <a:rPr lang="de-CH" dirty="0">
                <a:solidFill>
                  <a:srgbClr val="FF00FF"/>
                </a:solidFill>
              </a:rPr>
              <a:t>rosa: </a:t>
            </a:r>
            <a:r>
              <a:rPr lang="de-CH" dirty="0"/>
              <a:t>V_LTS</a:t>
            </a:r>
          </a:p>
          <a:p>
            <a:r>
              <a:rPr lang="de-CH" dirty="0">
                <a:solidFill>
                  <a:srgbClr val="92D050"/>
                </a:solidFill>
              </a:rPr>
              <a:t>grün: </a:t>
            </a:r>
            <a:r>
              <a:rPr lang="de-CH" dirty="0"/>
              <a:t>VSUP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7. Juli 2016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Katrin Bächli und Manuel König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</a:t>
            </a:fld>
            <a:endParaRPr lang="en-US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411" y="1821120"/>
            <a:ext cx="6409592" cy="3845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6435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>
                <a:solidFill>
                  <a:srgbClr val="92D050"/>
                </a:solidFill>
              </a:rPr>
              <a:t>Hardware Entwicklung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7. Juli 2016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Katrin Bächli und Manuel König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</a:t>
            </a:fld>
            <a:endParaRPr lang="en-US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7189" y="2249487"/>
            <a:ext cx="3706820" cy="2914260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4009" y="2249487"/>
            <a:ext cx="3704568" cy="2914260"/>
          </a:xfrm>
          <a:prstGeom prst="rect">
            <a:avLst/>
          </a:prstGeom>
        </p:spPr>
      </p:pic>
      <p:sp>
        <p:nvSpPr>
          <p:cNvPr id="10" name="Ellipse 9"/>
          <p:cNvSpPr/>
          <p:nvPr/>
        </p:nvSpPr>
        <p:spPr>
          <a:xfrm>
            <a:off x="4020599" y="2142512"/>
            <a:ext cx="2127380" cy="152319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1" name="Ellipse 10"/>
          <p:cNvSpPr/>
          <p:nvPr/>
        </p:nvSpPr>
        <p:spPr>
          <a:xfrm>
            <a:off x="3594422" y="3596127"/>
            <a:ext cx="2127380" cy="152319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2" name="Ellipse 11"/>
          <p:cNvSpPr/>
          <p:nvPr/>
        </p:nvSpPr>
        <p:spPr>
          <a:xfrm>
            <a:off x="8689108" y="2957804"/>
            <a:ext cx="988694" cy="707898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3" name="Textfeld 12"/>
          <p:cNvSpPr txBox="1"/>
          <p:nvPr/>
        </p:nvSpPr>
        <p:spPr>
          <a:xfrm>
            <a:off x="5502274" y="1611224"/>
            <a:ext cx="19594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3200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4" name="Textfeld 13"/>
          <p:cNvSpPr txBox="1"/>
          <p:nvPr/>
        </p:nvSpPr>
        <p:spPr>
          <a:xfrm>
            <a:off x="5164610" y="5049742"/>
            <a:ext cx="19594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3200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15" name="Textfeld 14"/>
          <p:cNvSpPr txBox="1"/>
          <p:nvPr/>
        </p:nvSpPr>
        <p:spPr>
          <a:xfrm>
            <a:off x="9730784" y="3011352"/>
            <a:ext cx="19594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3200" dirty="0">
                <a:solidFill>
                  <a:srgbClr val="FF0000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1350967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>
                <a:solidFill>
                  <a:srgbClr val="92D050"/>
                </a:solidFill>
              </a:rPr>
              <a:t>Hardware Entwicklung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7. Juli 2016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Katrin Bächli und Manuel König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6</a:t>
            </a:fld>
            <a:endParaRPr lang="en-US" dirty="0"/>
          </a:p>
        </p:txBody>
      </p:sp>
      <p:graphicFrame>
        <p:nvGraphicFramePr>
          <p:cNvPr id="8" name="Tabel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5293833"/>
              </p:ext>
            </p:extLst>
          </p:nvPr>
        </p:nvGraphicFramePr>
        <p:xfrm>
          <a:off x="3243746" y="1746569"/>
          <a:ext cx="5418666" cy="18288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238544483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5689841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CH" sz="2400" dirty="0"/>
                        <a:t>Geschwindigkeit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2400" dirty="0"/>
                        <a:t>Maximale Leistung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6612560"/>
                  </a:ext>
                </a:extLst>
              </a:tr>
              <a:tr h="289115">
                <a:tc>
                  <a:txBody>
                    <a:bodyPr/>
                    <a:lstStyle/>
                    <a:p>
                      <a:r>
                        <a:rPr lang="de-CH" sz="2400" dirty="0"/>
                        <a:t>10 km/h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2400" dirty="0"/>
                        <a:t>12.8 µW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77432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sz="2400" dirty="0"/>
                        <a:t>20 km/h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2400" dirty="0"/>
                        <a:t>43.4</a:t>
                      </a:r>
                      <a:r>
                        <a:rPr lang="de-CH" sz="2400" baseline="0" dirty="0"/>
                        <a:t> </a:t>
                      </a:r>
                      <a:r>
                        <a:rPr lang="de-CH" sz="2400" dirty="0"/>
                        <a:t>µW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14337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sz="2400" dirty="0"/>
                        <a:t>40 km/h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2400" dirty="0"/>
                        <a:t>250.3 µW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2098239"/>
                  </a:ext>
                </a:extLst>
              </a:tr>
            </a:tbl>
          </a:graphicData>
        </a:graphic>
      </p:graphicFrame>
      <p:graphicFrame>
        <p:nvGraphicFramePr>
          <p:cNvPr id="9" name="Tabel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9197073"/>
              </p:ext>
            </p:extLst>
          </p:nvPr>
        </p:nvGraphicFramePr>
        <p:xfrm>
          <a:off x="3243746" y="3914515"/>
          <a:ext cx="5418666" cy="18288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238544483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5689841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CH" sz="2400" dirty="0"/>
                        <a:t>Geschwindigkeit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2400" dirty="0"/>
                        <a:t>Maximale Leistung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6612560"/>
                  </a:ext>
                </a:extLst>
              </a:tr>
              <a:tr h="289115">
                <a:tc>
                  <a:txBody>
                    <a:bodyPr/>
                    <a:lstStyle/>
                    <a:p>
                      <a:r>
                        <a:rPr lang="de-CH" sz="2400" dirty="0"/>
                        <a:t>10 km/h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2400" dirty="0"/>
                        <a:t>24.8 µW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77432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sz="2400" dirty="0"/>
                        <a:t>20 km/h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2400" dirty="0"/>
                        <a:t>116.7</a:t>
                      </a:r>
                      <a:r>
                        <a:rPr lang="de-CH" sz="2400" baseline="0" dirty="0"/>
                        <a:t> </a:t>
                      </a:r>
                      <a:r>
                        <a:rPr lang="de-CH" sz="2400" dirty="0"/>
                        <a:t>µW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14337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sz="2400" dirty="0"/>
                        <a:t>40 km/h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2400" dirty="0"/>
                        <a:t>472.6 µW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20982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637182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>
                <a:solidFill>
                  <a:srgbClr val="00FFFF"/>
                </a:solidFill>
              </a:rPr>
              <a:t>Energy</a:t>
            </a:r>
            <a:r>
              <a:rPr lang="de-CH" dirty="0">
                <a:solidFill>
                  <a:srgbClr val="00FFFF"/>
                </a:solidFill>
              </a:rPr>
              <a:t> Management</a:t>
            </a:r>
          </a:p>
        </p:txBody>
      </p:sp>
      <p:pic>
        <p:nvPicPr>
          <p:cNvPr id="7" name="Inhaltsplatzhalter 6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41411" y="1762668"/>
            <a:ext cx="7260236" cy="3936401"/>
          </a:xfrm>
        </p:spPr>
      </p:pic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7. Juli 2016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dirty="0"/>
              <a:t>Katrin Bächli und Manuel König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7</a:t>
            </a:fld>
            <a:endParaRPr lang="en-US" dirty="0"/>
          </a:p>
        </p:txBody>
      </p:sp>
      <p:sp>
        <p:nvSpPr>
          <p:cNvPr id="9" name="Rechteck 8"/>
          <p:cNvSpPr/>
          <p:nvPr/>
        </p:nvSpPr>
        <p:spPr>
          <a:xfrm>
            <a:off x="7802879" y="1839783"/>
            <a:ext cx="528321" cy="4415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1" name="Rechteck 10"/>
          <p:cNvSpPr/>
          <p:nvPr/>
        </p:nvSpPr>
        <p:spPr>
          <a:xfrm>
            <a:off x="1325880" y="5509351"/>
            <a:ext cx="229073" cy="17326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0" name="Textfeld 9"/>
          <p:cNvSpPr txBox="1"/>
          <p:nvPr/>
        </p:nvSpPr>
        <p:spPr>
          <a:xfrm>
            <a:off x="1205391" y="5411317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13" name="Abgerundetes Rechteck 12"/>
          <p:cNvSpPr/>
          <p:nvPr/>
        </p:nvSpPr>
        <p:spPr>
          <a:xfrm>
            <a:off x="2589199" y="5509351"/>
            <a:ext cx="342900" cy="102626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2" name="Textfeld 11"/>
          <p:cNvSpPr txBox="1"/>
          <p:nvPr/>
        </p:nvSpPr>
        <p:spPr>
          <a:xfrm>
            <a:off x="2496513" y="5411317"/>
            <a:ext cx="489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>
                <a:solidFill>
                  <a:schemeClr val="bg1"/>
                </a:solidFill>
              </a:rPr>
              <a:t>0.2</a:t>
            </a:r>
          </a:p>
        </p:txBody>
      </p:sp>
      <p:sp>
        <p:nvSpPr>
          <p:cNvPr id="14" name="Abgerundetes Rechteck 13"/>
          <p:cNvSpPr/>
          <p:nvPr/>
        </p:nvSpPr>
        <p:spPr>
          <a:xfrm>
            <a:off x="3966345" y="5508660"/>
            <a:ext cx="342900" cy="102626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5" name="Abgerundetes Rechteck 14"/>
          <p:cNvSpPr/>
          <p:nvPr/>
        </p:nvSpPr>
        <p:spPr>
          <a:xfrm>
            <a:off x="5343491" y="5515883"/>
            <a:ext cx="342900" cy="102626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6" name="Abgerundetes Rechteck 15"/>
          <p:cNvSpPr/>
          <p:nvPr/>
        </p:nvSpPr>
        <p:spPr>
          <a:xfrm>
            <a:off x="6837823" y="5508660"/>
            <a:ext cx="342900" cy="102626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7" name="Abgerundetes Rechteck 16"/>
          <p:cNvSpPr/>
          <p:nvPr/>
        </p:nvSpPr>
        <p:spPr>
          <a:xfrm>
            <a:off x="8058747" y="5508660"/>
            <a:ext cx="342900" cy="102626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8" name="Textfeld 17"/>
          <p:cNvSpPr txBox="1"/>
          <p:nvPr/>
        </p:nvSpPr>
        <p:spPr>
          <a:xfrm>
            <a:off x="3929602" y="5421840"/>
            <a:ext cx="489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>
                <a:solidFill>
                  <a:schemeClr val="bg1"/>
                </a:solidFill>
              </a:rPr>
              <a:t>0.4</a:t>
            </a:r>
          </a:p>
        </p:txBody>
      </p:sp>
      <p:sp>
        <p:nvSpPr>
          <p:cNvPr id="19" name="Textfeld 18"/>
          <p:cNvSpPr txBox="1"/>
          <p:nvPr/>
        </p:nvSpPr>
        <p:spPr>
          <a:xfrm>
            <a:off x="5325652" y="5411317"/>
            <a:ext cx="489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>
                <a:solidFill>
                  <a:schemeClr val="bg1"/>
                </a:solidFill>
              </a:rPr>
              <a:t>0.6</a:t>
            </a:r>
          </a:p>
        </p:txBody>
      </p:sp>
      <p:sp>
        <p:nvSpPr>
          <p:cNvPr id="20" name="Textfeld 19"/>
          <p:cNvSpPr txBox="1"/>
          <p:nvPr/>
        </p:nvSpPr>
        <p:spPr>
          <a:xfrm>
            <a:off x="6733132" y="5407516"/>
            <a:ext cx="489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>
                <a:solidFill>
                  <a:schemeClr val="bg1"/>
                </a:solidFill>
              </a:rPr>
              <a:t>0.8</a:t>
            </a:r>
          </a:p>
        </p:txBody>
      </p:sp>
      <p:sp>
        <p:nvSpPr>
          <p:cNvPr id="21" name="Textfeld 20"/>
          <p:cNvSpPr txBox="1"/>
          <p:nvPr/>
        </p:nvSpPr>
        <p:spPr>
          <a:xfrm>
            <a:off x="8186095" y="5406852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2" name="Textfeld 21"/>
          <p:cNvSpPr txBox="1"/>
          <p:nvPr/>
        </p:nvSpPr>
        <p:spPr>
          <a:xfrm>
            <a:off x="8505329" y="1839783"/>
            <a:ext cx="881267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de-CH" dirty="0">
                <a:solidFill>
                  <a:srgbClr val="0070C0"/>
                </a:solidFill>
              </a:rPr>
              <a:t>47.2 %</a:t>
            </a:r>
          </a:p>
          <a:p>
            <a:r>
              <a:rPr lang="de-CH" dirty="0">
                <a:solidFill>
                  <a:srgbClr val="FF00FF"/>
                </a:solidFill>
              </a:rPr>
              <a:t>37.7 %</a:t>
            </a:r>
          </a:p>
          <a:p>
            <a:r>
              <a:rPr lang="de-CH" dirty="0">
                <a:solidFill>
                  <a:srgbClr val="66FF33"/>
                </a:solidFill>
              </a:rPr>
              <a:t>54.1 %</a:t>
            </a:r>
          </a:p>
          <a:p>
            <a:r>
              <a:rPr lang="de-CH" dirty="0">
                <a:solidFill>
                  <a:srgbClr val="FF0000"/>
                </a:solidFill>
              </a:rPr>
              <a:t>68.1 %</a:t>
            </a:r>
          </a:p>
        </p:txBody>
      </p:sp>
      <p:sp>
        <p:nvSpPr>
          <p:cNvPr id="24" name="Textfeld 23"/>
          <p:cNvSpPr txBox="1"/>
          <p:nvPr/>
        </p:nvSpPr>
        <p:spPr>
          <a:xfrm>
            <a:off x="7270231" y="1839783"/>
            <a:ext cx="17716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>
                <a:solidFill>
                  <a:srgbClr val="0070C0"/>
                </a:solidFill>
              </a:rPr>
              <a:t>10 km/h</a:t>
            </a:r>
          </a:p>
          <a:p>
            <a:r>
              <a:rPr lang="de-CH" dirty="0">
                <a:solidFill>
                  <a:srgbClr val="FF00FF"/>
                </a:solidFill>
              </a:rPr>
              <a:t>15 km/h</a:t>
            </a:r>
          </a:p>
          <a:p>
            <a:r>
              <a:rPr lang="de-CH" dirty="0">
                <a:solidFill>
                  <a:srgbClr val="66FF33"/>
                </a:solidFill>
              </a:rPr>
              <a:t>20 km/h</a:t>
            </a:r>
          </a:p>
          <a:p>
            <a:r>
              <a:rPr lang="de-CH" dirty="0">
                <a:solidFill>
                  <a:srgbClr val="FF0000"/>
                </a:solidFill>
              </a:rPr>
              <a:t>40 km/h</a:t>
            </a:r>
          </a:p>
        </p:txBody>
      </p:sp>
    </p:spTree>
    <p:extLst>
      <p:ext uri="{BB962C8B-B14F-4D97-AF65-F5344CB8AC3E}">
        <p14:creationId xmlns:p14="http://schemas.microsoft.com/office/powerpoint/2010/main" val="7648652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>
                <a:solidFill>
                  <a:srgbClr val="00FFFF"/>
                </a:solidFill>
              </a:rPr>
              <a:t>Energy</a:t>
            </a:r>
            <a:r>
              <a:rPr lang="de-CH" dirty="0">
                <a:solidFill>
                  <a:srgbClr val="00FFFF"/>
                </a:solidFill>
              </a:rPr>
              <a:t> Management</a:t>
            </a:r>
            <a:endParaRPr lang="de-CH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7. Juli 2016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Katrin Bächli und Manuel König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8</a:t>
            </a:fld>
            <a:endParaRPr lang="en-US" dirty="0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11" y="1565476"/>
            <a:ext cx="5044156" cy="4317798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 rotWithShape="1">
          <a:blip r:embed="rId2"/>
          <a:srcRect l="80352" t="90409" r="10082"/>
          <a:stretch/>
        </p:blipFill>
        <p:spPr>
          <a:xfrm>
            <a:off x="1141411" y="1565475"/>
            <a:ext cx="1587006" cy="1362074"/>
          </a:xfrm>
          <a:prstGeom prst="rect">
            <a:avLst/>
          </a:prstGeom>
        </p:spPr>
      </p:pic>
      <p:sp>
        <p:nvSpPr>
          <p:cNvPr id="11" name="Textfeld 10"/>
          <p:cNvSpPr txBox="1"/>
          <p:nvPr/>
        </p:nvSpPr>
        <p:spPr>
          <a:xfrm>
            <a:off x="6516502" y="1565475"/>
            <a:ext cx="5675498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800" dirty="0"/>
              <a:t>Laden C TI-</a:t>
            </a:r>
            <a:r>
              <a:rPr lang="de-CH" sz="2800" dirty="0" err="1"/>
              <a:t>SensorTag</a:t>
            </a:r>
            <a:r>
              <a:rPr lang="de-CH" sz="2800" dirty="0"/>
              <a:t>	 	63 µJ</a:t>
            </a:r>
          </a:p>
          <a:p>
            <a:r>
              <a:rPr lang="de-CH" sz="2800" dirty="0"/>
              <a:t>Initialisierung 				77 µJ</a:t>
            </a:r>
          </a:p>
          <a:p>
            <a:r>
              <a:rPr lang="de-CH" sz="2800" dirty="0"/>
              <a:t>Refresh-Peak (10 s) 		14 µJ</a:t>
            </a:r>
          </a:p>
          <a:p>
            <a:r>
              <a:rPr lang="de-CH" sz="2800" dirty="0"/>
              <a:t>Start Drucksensor 			  6 µJ</a:t>
            </a:r>
          </a:p>
          <a:p>
            <a:r>
              <a:rPr lang="de-CH" sz="2800" dirty="0"/>
              <a:t>Start Temperatursensor 	11 µJ</a:t>
            </a:r>
          </a:p>
          <a:p>
            <a:r>
              <a:rPr lang="de-CH" sz="2800" dirty="0"/>
              <a:t>Start Feuchtigkeitssensor 	  6 µJ</a:t>
            </a:r>
          </a:p>
          <a:p>
            <a:r>
              <a:rPr lang="de-CH" sz="2800" dirty="0"/>
              <a:t>Senden Geschwindigkeit 	33 µJ</a:t>
            </a:r>
          </a:p>
          <a:p>
            <a:r>
              <a:rPr lang="de-CH" sz="2800" dirty="0"/>
              <a:t>Senden alles 				43 µJ</a:t>
            </a:r>
          </a:p>
          <a:p>
            <a:endParaRPr lang="de-CH" sz="800" dirty="0"/>
          </a:p>
          <a:p>
            <a:r>
              <a:rPr lang="de-CH" sz="2800" dirty="0">
                <a:solidFill>
                  <a:srgbClr val="66FFFF"/>
                </a:solidFill>
              </a:rPr>
              <a:t>Total						 	203 µJ</a:t>
            </a:r>
          </a:p>
        </p:txBody>
      </p:sp>
    </p:spTree>
    <p:extLst>
      <p:ext uri="{BB962C8B-B14F-4D97-AF65-F5344CB8AC3E}">
        <p14:creationId xmlns:p14="http://schemas.microsoft.com/office/powerpoint/2010/main" val="22459488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>
                <a:solidFill>
                  <a:srgbClr val="00FFFF"/>
                </a:solidFill>
              </a:rPr>
              <a:t>Energy</a:t>
            </a:r>
            <a:r>
              <a:rPr lang="de-CH" dirty="0">
                <a:solidFill>
                  <a:srgbClr val="00FFFF"/>
                </a:solidFill>
              </a:rPr>
              <a:t> Management</a:t>
            </a:r>
            <a:endParaRPr lang="de-CH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Inhaltsplatzhalter 2"/>
              <p:cNvSpPr>
                <a:spLocks noGrp="1"/>
              </p:cNvSpPr>
              <p:nvPr>
                <p:ph idx="1"/>
              </p:nvPr>
            </p:nvSpPr>
            <p:spPr>
              <a:xfrm>
                <a:off x="1141411" y="2899727"/>
                <a:ext cx="9905999" cy="1448753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CH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sz="32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de-CH" sz="3200" b="0" i="1" smtClean="0">
                              <a:latin typeface="Cambria Math" panose="02040503050406030204" pitchFamily="18" charset="0"/>
                            </a:rPr>
                            <m:t>𝑆𝑇𝑆</m:t>
                          </m:r>
                        </m:sub>
                      </m:sSub>
                      <m:r>
                        <a:rPr lang="de-CH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CH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CH" sz="3200" b="0" i="1" smtClean="0">
                              <a:latin typeface="Cambria Math" panose="02040503050406030204" pitchFamily="18" charset="0"/>
                            </a:rPr>
                            <m:t>2 </m:t>
                          </m:r>
                          <m:r>
                            <a:rPr lang="de-CH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 203</m:t>
                          </m:r>
                          <m:r>
                            <a:rPr lang="de-CH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µ</m:t>
                          </m:r>
                          <m:r>
                            <a:rPr lang="de-CH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sSup>
                            <m:sSupPr>
                              <m:ctrlPr>
                                <a:rPr lang="de-CH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CH" sz="3200" b="0" i="1" smtClean="0">
                                  <a:latin typeface="Cambria Math" panose="02040503050406030204" pitchFamily="18" charset="0"/>
                                </a:rPr>
                                <m:t>3 </m:t>
                              </m:r>
                              <m:r>
                                <a:rPr lang="de-CH" sz="32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p>
                              <m:r>
                                <a:rPr lang="de-CH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de-CH" sz="3200" b="0" i="1" smtClean="0">
                              <a:latin typeface="Cambria Math" panose="02040503050406030204" pitchFamily="18" charset="0"/>
                            </a:rPr>
                            <m:t> − </m:t>
                          </m:r>
                          <m:sSup>
                            <m:sSupPr>
                              <m:ctrlPr>
                                <a:rPr lang="de-CH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de-CH" sz="3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CH" sz="3200" i="1">
                                      <a:latin typeface="Cambria Math" panose="02040503050406030204" pitchFamily="18" charset="0"/>
                                    </a:rPr>
                                    <m:t>2.1</m:t>
                                  </m:r>
                                </m:e>
                              </m:d>
                              <m:r>
                                <a:rPr lang="de-CH" sz="32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de-CH" sz="32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p>
                              <m:r>
                                <a:rPr lang="de-CH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de-CH" sz="3200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CH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CH" sz="3200" b="0" i="1" smtClean="0">
                              <a:latin typeface="Cambria Math" panose="02040503050406030204" pitchFamily="18" charset="0"/>
                            </a:rPr>
                            <m:t>406 µ</m:t>
                          </m:r>
                          <m:r>
                            <a:rPr lang="de-CH" sz="32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de-CH" sz="3200" b="0" i="1" smtClean="0">
                              <a:latin typeface="Cambria Math" panose="02040503050406030204" pitchFamily="18" charset="0"/>
                            </a:rPr>
                            <m:t>4.59 </m:t>
                          </m:r>
                          <m:sSup>
                            <m:sSupPr>
                              <m:ctrlPr>
                                <a:rPr lang="de-CH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CH" sz="32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p>
                              <m:r>
                                <a:rPr lang="de-CH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de-CH" sz="3200" b="0" i="1" smtClean="0">
                          <a:latin typeface="Cambria Math" panose="02040503050406030204" pitchFamily="18" charset="0"/>
                        </a:rPr>
                        <m:t>=88.45 µ</m:t>
                      </m:r>
                      <m:r>
                        <a:rPr lang="de-CH" sz="3200" b="0" i="1" smtClean="0">
                          <a:latin typeface="Cambria Math" panose="02040503050406030204" pitchFamily="18" charset="0"/>
                        </a:rPr>
                        <m:t>𝐹</m:t>
                      </m:r>
                    </m:oMath>
                  </m:oMathPara>
                </a14:m>
                <a:endParaRPr lang="de-CH" dirty="0"/>
              </a:p>
            </p:txBody>
          </p:sp>
        </mc:Choice>
        <mc:Fallback>
          <p:sp>
            <p:nvSpPr>
              <p:cNvPr id="3" name="Inhaltsplatzhalt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1411" y="2899727"/>
                <a:ext cx="9905999" cy="1448753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7. Juli 2016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Katrin Bächli und Manuel König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014333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chaltkreis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TM04033919[[fn=Schaltkreis]]</Template>
  <TotalTime>0</TotalTime>
  <Words>365</Words>
  <Application>Microsoft Office PowerPoint</Application>
  <PresentationFormat>Breitbild</PresentationFormat>
  <Paragraphs>150</Paragraphs>
  <Slides>18</Slides>
  <Notes>8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18</vt:i4>
      </vt:variant>
    </vt:vector>
  </HeadingPairs>
  <TitlesOfParts>
    <vt:vector size="24" baseType="lpstr">
      <vt:lpstr>Arial</vt:lpstr>
      <vt:lpstr>Calibri</vt:lpstr>
      <vt:lpstr>Cambria Math</vt:lpstr>
      <vt:lpstr>Trebuchet MS</vt:lpstr>
      <vt:lpstr>Tw Cen MT</vt:lpstr>
      <vt:lpstr>Schaltkreis</vt:lpstr>
      <vt:lpstr>Energy harvesting powered bicycle computer</vt:lpstr>
      <vt:lpstr>Übersicht</vt:lpstr>
      <vt:lpstr>Hardware entwicklung</vt:lpstr>
      <vt:lpstr>Hardware Entwicklung</vt:lpstr>
      <vt:lpstr>Hardware Entwicklung</vt:lpstr>
      <vt:lpstr>Hardware Entwicklung</vt:lpstr>
      <vt:lpstr>Energy Management</vt:lpstr>
      <vt:lpstr>Energy Management</vt:lpstr>
      <vt:lpstr>Energy Management</vt:lpstr>
      <vt:lpstr>Energy Management</vt:lpstr>
      <vt:lpstr>Power Management</vt:lpstr>
      <vt:lpstr>Power Management</vt:lpstr>
      <vt:lpstr>Power Management</vt:lpstr>
      <vt:lpstr>Android Applikation</vt:lpstr>
      <vt:lpstr>Android Applikation</vt:lpstr>
      <vt:lpstr>Android Applikation</vt:lpstr>
      <vt:lpstr>Android Applikation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Energy harvesting powered bicycle computer</dc:title>
  <dc:creator>TheKing</dc:creator>
  <cp:lastModifiedBy>TheKing</cp:lastModifiedBy>
  <cp:revision>17</cp:revision>
  <dcterms:created xsi:type="dcterms:W3CDTF">2016-06-18T08:33:57Z</dcterms:created>
  <dcterms:modified xsi:type="dcterms:W3CDTF">2016-06-18T12:29:12Z</dcterms:modified>
</cp:coreProperties>
</file>